
<file path=[Content_Types].xml><?xml version="1.0" encoding="utf-8"?>
<Types xmlns="http://schemas.openxmlformats.org/package/2006/content-types">
  <Default Extension="mp3" ContentType="audio/mpeg"/>
  <Default Extension="png" ContentType="image/png"/>
  <Default Extension="wma" ContentType="audio/x-ms-wma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58" r:id="rId5"/>
    <p:sldId id="259" r:id="rId6"/>
    <p:sldId id="260" r:id="rId7"/>
    <p:sldId id="264" r:id="rId8"/>
    <p:sldId id="261" r:id="rId9"/>
    <p:sldId id="263" r:id="rId10"/>
    <p:sldId id="262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custShowLst>
    <p:custShow name="Pokaz niestandardowy 1" id="0">
      <p:sldLst>
        <p:sld r:id="rId2"/>
      </p:sldLst>
    </p:custShow>
    <p:custShow name="Pokaz niestandardowy 2" id="1">
      <p:sldLst>
        <p:sld r:id="rId3"/>
      </p:sldLst>
    </p:custShow>
  </p:custShow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160A98AD-A35A-43E2-840B-2E121CB84ED1}">
          <p14:sldIdLst>
            <p14:sldId id="256"/>
            <p14:sldId id="257"/>
            <p14:sldId id="267"/>
            <p14:sldId id="258"/>
            <p14:sldId id="259"/>
            <p14:sldId id="260"/>
            <p14:sldId id="264"/>
            <p14:sldId id="261"/>
            <p14:sldId id="263"/>
            <p14:sldId id="262"/>
            <p14:sldId id="265"/>
            <p14:sldId id="266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400"/>
    <a:srgbClr val="0066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84" y="7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ECA91-D878-41AF-9266-50275C399E63}" type="datetimeFigureOut">
              <a:rPr lang="pl-PL" smtClean="0"/>
              <a:t>2013-03-20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B0898-2939-4692-8DC7-A788DEF1AC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937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ECA91-D878-41AF-9266-50275C399E63}" type="datetimeFigureOut">
              <a:rPr lang="pl-PL" smtClean="0"/>
              <a:t>2013-03-20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B0898-2939-4692-8DC7-A788DEF1AC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9911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ECA91-D878-41AF-9266-50275C399E63}" type="datetimeFigureOut">
              <a:rPr lang="pl-PL" smtClean="0"/>
              <a:t>2013-03-20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B0898-2939-4692-8DC7-A788DEF1AC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2989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ECA91-D878-41AF-9266-50275C399E63}" type="datetimeFigureOut">
              <a:rPr lang="pl-PL" smtClean="0"/>
              <a:t>2013-03-20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B0898-2939-4692-8DC7-A788DEF1AC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8986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ECA91-D878-41AF-9266-50275C399E63}" type="datetimeFigureOut">
              <a:rPr lang="pl-PL" smtClean="0"/>
              <a:t>2013-03-20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B0898-2939-4692-8DC7-A788DEF1AC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045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ECA91-D878-41AF-9266-50275C399E63}" type="datetimeFigureOut">
              <a:rPr lang="pl-PL" smtClean="0"/>
              <a:t>2013-03-20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B0898-2939-4692-8DC7-A788DEF1AC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7124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ECA91-D878-41AF-9266-50275C399E63}" type="datetimeFigureOut">
              <a:rPr lang="pl-PL" smtClean="0"/>
              <a:t>2013-03-20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B0898-2939-4692-8DC7-A788DEF1AC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9940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ECA91-D878-41AF-9266-50275C399E63}" type="datetimeFigureOut">
              <a:rPr lang="pl-PL" smtClean="0"/>
              <a:t>2013-03-20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B0898-2939-4692-8DC7-A788DEF1AC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1799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ECA91-D878-41AF-9266-50275C399E63}" type="datetimeFigureOut">
              <a:rPr lang="pl-PL" smtClean="0"/>
              <a:t>2013-03-20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B0898-2939-4692-8DC7-A788DEF1AC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4406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ECA91-D878-41AF-9266-50275C399E63}" type="datetimeFigureOut">
              <a:rPr lang="pl-PL" smtClean="0"/>
              <a:t>2013-03-20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B0898-2939-4692-8DC7-A788DEF1AC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9398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ECA91-D878-41AF-9266-50275C399E63}" type="datetimeFigureOut">
              <a:rPr lang="pl-PL" smtClean="0"/>
              <a:t>2013-03-20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B0898-2939-4692-8DC7-A788DEF1AC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8913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6">
                <a:lumMod val="67000"/>
              </a:schemeClr>
            </a:gs>
            <a:gs pos="60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ECA91-D878-41AF-9266-50275C399E63}" type="datetimeFigureOut">
              <a:rPr lang="pl-PL" smtClean="0"/>
              <a:t>2013-03-20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B0898-2939-4692-8DC7-A788DEF1AC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288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ma"/><Relationship Id="rId7" Type="http://schemas.openxmlformats.org/officeDocument/2006/relationships/image" Target="../media/image1.png"/><Relationship Id="rId2" Type="http://schemas.microsoft.com/office/2007/relationships/media" Target="../media/media1.wm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microsoft.com/office/2007/relationships/media" Target="../media/media2.mp3"/><Relationship Id="rId4" Type="http://schemas.openxmlformats.org/officeDocument/2006/relationships/audio" Target="NUL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2" Type="http://schemas.microsoft.com/office/2007/relationships/media" Target="../media/media3.wm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011227"/>
          </a:xfrm>
        </p:spPr>
        <p:txBody>
          <a:bodyPr/>
          <a:lstStyle/>
          <a:p>
            <a:r>
              <a:rPr lang="pl-PL" dirty="0" smtClean="0">
                <a:solidFill>
                  <a:srgbClr val="005400"/>
                </a:solidFill>
                <a:latin typeface="Berlin Sans FB Demi" panose="020E0802020502020306" pitchFamily="34" charset="0"/>
              </a:rPr>
              <a:t>OZE wokół Nas</a:t>
            </a:r>
            <a:endParaRPr lang="pl-PL" dirty="0">
              <a:solidFill>
                <a:srgbClr val="0054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Muzyka uspokajająca (Calm melody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7620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6701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67"/>
    </mc:Choice>
    <mc:Fallback>
      <p:transition spd="slow" advTm="5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999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72099" y="457200"/>
            <a:ext cx="5572125" cy="5555965"/>
          </a:xfrm>
          <a:prstGeom prst="rect">
            <a:avLst/>
          </a:prstGeo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994771" y="1143000"/>
            <a:ext cx="3932237" cy="3811588"/>
          </a:xfrm>
        </p:spPr>
        <p:txBody>
          <a:bodyPr>
            <a:noAutofit/>
          </a:bodyPr>
          <a:lstStyle/>
          <a:p>
            <a:r>
              <a:rPr lang="pl-PL" sz="2000" b="1" dirty="0" smtClean="0"/>
              <a:t>Następnie udaliśmy się do Jesionnej, gdzie odwiedziliśmy dom, w którym zastosowana została gruntowa pompa ciepła. Instalacja ta ma moc 6-16 </a:t>
            </a:r>
            <a:r>
              <a:rPr lang="pl-PL" sz="2000" b="1" dirty="0" err="1" smtClean="0"/>
              <a:t>kW.</a:t>
            </a:r>
            <a:r>
              <a:rPr lang="pl-PL" sz="2000" b="1" dirty="0" smtClean="0"/>
              <a:t> Odwierty na działce zostały wykonane na głębokości 1,5 m. Prowadzący wycieczkę poinformował nas, że ponad 70 % dostarczanego przez pompę ciepła pochodzi z dolnego źródła, a reszta jest wytwarzana z pracy sprężania. Trasa miała długość 9,1 km, pokonaliśmy ją w czasie 13 minut.</a:t>
            </a:r>
            <a:endParaRPr lang="pl-PL" sz="2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2503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68"/>
    </mc:Choice>
    <mc:Fallback>
      <p:transition spd="slow" advTm="20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533" y="560231"/>
            <a:ext cx="5618486" cy="5582992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188295" y="6246253"/>
            <a:ext cx="3932237" cy="446981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Wnętrze sprężarki powietrza </a:t>
            </a:r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599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3"/>
    </mc:Choice>
    <mc:Fallback>
      <p:transition spd="slow" advTm="5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03" y="158838"/>
            <a:ext cx="4917488" cy="6556652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441727" y="5830910"/>
            <a:ext cx="3932237" cy="3811588"/>
          </a:xfrm>
        </p:spPr>
        <p:txBody>
          <a:bodyPr/>
          <a:lstStyle/>
          <a:p>
            <a:r>
              <a:rPr lang="pl-PL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Sprężarka pompy ciepła ze zbiornikiem na wodę</a:t>
            </a:r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069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92"/>
    </mc:Choice>
    <mc:Fallback>
      <p:transition spd="slow" advTm="5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5319" y="312007"/>
            <a:ext cx="6803395" cy="6269097"/>
          </a:xfrm>
          <a:prstGeom prst="rect">
            <a:avLst/>
          </a:prstGeo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793293" y="312007"/>
            <a:ext cx="3932237" cy="3811588"/>
          </a:xfrm>
        </p:spPr>
        <p:txBody>
          <a:bodyPr>
            <a:noAutofit/>
          </a:bodyPr>
          <a:lstStyle/>
          <a:p>
            <a:r>
              <a:rPr lang="pl-PL" sz="2000" b="1" dirty="0" smtClean="0"/>
              <a:t>Ostatnim obiektem na naszym szlaku było Przedszkole nr 1 „Bajkowy Świat” we Wronkach. Zostały na nim zamontowane kolektory słoneczne wspomagane przez ogrzewanie na gaz ziemny. Powierzchnia kolektorów wynosi 16 m</a:t>
            </a:r>
            <a:r>
              <a:rPr lang="pl-PL" sz="2000" b="1" baseline="30000" dirty="0" smtClean="0"/>
              <a:t>2</a:t>
            </a:r>
            <a:r>
              <a:rPr lang="pl-PL" sz="2000" b="1" dirty="0" smtClean="0"/>
              <a:t>. Zimą obiekt ogrzewany jest przez piec na gaz ziemny. Ten sposób połączenia </a:t>
            </a:r>
            <a:r>
              <a:rPr lang="pl-PL" sz="2000" b="1" dirty="0"/>
              <a:t>instalacji pozwala na uniezależnienie się od warunków pogodowych, szczególnie zimą kiedy okres grzewczy rozmija się z okresem największego nasłonecznienia (około 80% całorocznej energii przypada na okres półrocza letniego – od kwietnia do września</a:t>
            </a:r>
            <a:r>
              <a:rPr lang="pl-PL" sz="2000" b="1" dirty="0" smtClean="0"/>
              <a:t>). Instytucja ta znajduję się 7 km od domu w Jasionnej, 10 minut drogi.</a:t>
            </a: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val="2200201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15"/>
    </mc:Choice>
    <mc:Fallback>
      <p:transition spd="slow" advTm="31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220848" y="6065947"/>
            <a:ext cx="3651563" cy="511377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Przedszkole nr 1 we Wronkach</a:t>
            </a:r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6" name="Picture 2" descr="http://wronki.pl/userfiles/IMGP3854m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648" y="425003"/>
            <a:ext cx="8667481" cy="541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441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92"/>
    </mc:Choice>
    <mc:Fallback>
      <p:transition spd="slow" advTm="7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738717" y="6091708"/>
            <a:ext cx="3932237" cy="4104582"/>
          </a:xfrm>
        </p:spPr>
        <p:txBody>
          <a:bodyPr/>
          <a:lstStyle/>
          <a:p>
            <a:r>
              <a:rPr lang="pl-PL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Piec na gaz ziemny firmy „</a:t>
            </a:r>
            <a:r>
              <a:rPr lang="pl-PL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V</a:t>
            </a:r>
            <a:r>
              <a:rPr lang="pl-PL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iessmann”</a:t>
            </a:r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50" name="Picture 2" descr="http://www.ogrzewamy.pl/wp-content/uploads/2012/03/kotlowni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16" y="322176"/>
            <a:ext cx="8133348" cy="606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171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24"/>
    </mc:Choice>
    <mc:Fallback>
      <p:transition spd="slow" advTm="7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672" y="-486697"/>
            <a:ext cx="4049354" cy="2544097"/>
          </a:xfrm>
        </p:spPr>
        <p:txBody>
          <a:bodyPr>
            <a:normAutofit fontScale="90000"/>
          </a:bodyPr>
          <a:lstStyle/>
          <a:p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b="1" dirty="0" smtClean="0"/>
              <a:t>                                                        </a:t>
            </a:r>
            <a:br>
              <a:rPr lang="pl-PL" sz="2400" b="1" dirty="0" smtClean="0"/>
            </a:br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000" b="1" dirty="0" smtClean="0"/>
              <a:t>„</a:t>
            </a:r>
            <a:r>
              <a:rPr lang="pl-PL" sz="2000" b="1" dirty="0"/>
              <a:t>OZE wokół nas” – wywiad uczniów Zespołu Szkół Nr 2 im. Stanisława Konarskiego we Wronkach z panem Mariuszem Baranowskim – właścicielem firmy </a:t>
            </a:r>
            <a:r>
              <a:rPr lang="pl-PL" sz="2000" b="1" dirty="0" err="1"/>
              <a:t>Weiser</a:t>
            </a:r>
            <a:r>
              <a:rPr lang="pl-PL" sz="2000" b="1" dirty="0"/>
              <a:t> Technika Grzewcza</a:t>
            </a: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33777" y="471231"/>
            <a:ext cx="3640888" cy="2861903"/>
          </a:xfrm>
          <a:prstGeom prst="rect">
            <a:avLst/>
          </a:prstGeo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722672" y="2057400"/>
            <a:ext cx="3932237" cy="3811588"/>
          </a:xfrm>
        </p:spPr>
        <p:txBody>
          <a:bodyPr/>
          <a:lstStyle/>
          <a:p>
            <a:r>
              <a:rPr lang="pl-PL" b="1" dirty="0"/>
              <a:t>ZS: Jaką wydajność mają kolektory słoneczne i który ich rodzaj ma największą sprawność? </a:t>
            </a:r>
          </a:p>
          <a:p>
            <a:r>
              <a:rPr lang="pl-PL" i="1" dirty="0"/>
              <a:t>MB: Przy napromieniowaniu 1000 W/m</a:t>
            </a:r>
            <a:r>
              <a:rPr lang="pl-PL" i="1" baseline="30000" dirty="0"/>
              <a:t>2</a:t>
            </a:r>
            <a:r>
              <a:rPr lang="pl-PL" i="1" dirty="0"/>
              <a:t> z jednego m</a:t>
            </a:r>
            <a:r>
              <a:rPr lang="pl-PL" i="1" baseline="30000" dirty="0"/>
              <a:t>2</a:t>
            </a:r>
            <a:r>
              <a:rPr lang="pl-PL" i="1" dirty="0"/>
              <a:t> kolektora otrzymujemy 1 KW energii cieplnej. Średnia instalacja posiada 2 kolektory ( jeden ma 2m</a:t>
            </a:r>
            <a:r>
              <a:rPr lang="pl-PL" i="1" baseline="30000" dirty="0"/>
              <a:t>2</a:t>
            </a:r>
            <a:r>
              <a:rPr lang="pl-PL" i="1" dirty="0"/>
              <a:t>) i zbiornik 300 l na ciepłą użytkową wodę.  W kolektorach słonecznych znajdują się płyn glikol, który zamarza w -30 </a:t>
            </a:r>
            <a:r>
              <a:rPr lang="pl-PL" i="1" baseline="30000" dirty="0" err="1"/>
              <a:t>o</a:t>
            </a:r>
            <a:r>
              <a:rPr lang="pl-PL" i="1" dirty="0" err="1"/>
              <a:t>C.</a:t>
            </a:r>
            <a:r>
              <a:rPr lang="pl-PL" i="1" dirty="0"/>
              <a:t> Wyższą sprawność mają oczywiście kolektory próżniowe, ale są one droższe niż standardowe i nie zawsze jest uzasadnione ich zastosowanie</a:t>
            </a:r>
            <a:r>
              <a:rPr lang="pl-PL" i="1" dirty="0" smtClean="0"/>
              <a:t>. </a:t>
            </a:r>
            <a:endParaRPr lang="pl-PL" i="1" dirty="0"/>
          </a:p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0723" y="3532239"/>
            <a:ext cx="3669941" cy="2752456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9335729" y="471231"/>
            <a:ext cx="2536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Kolektor słoneczny próżniowy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5533777" y="3532239"/>
            <a:ext cx="2135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Kolektor słoneczny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08783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5575">
        <p:cut/>
      </p:transition>
    </mc:Choice>
    <mc:Fallback>
      <p:transition advTm="35575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  <p:bldP spid="8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24336" y="457200"/>
            <a:ext cx="4392612" cy="2610466"/>
          </a:xfrm>
          <a:prstGeom prst="rect">
            <a:avLst/>
          </a:prstGeo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1725560"/>
            <a:ext cx="3932237" cy="3628105"/>
          </a:xfrm>
        </p:spPr>
        <p:txBody>
          <a:bodyPr/>
          <a:lstStyle/>
          <a:p>
            <a:r>
              <a:rPr lang="pl-PL" b="1" dirty="0"/>
              <a:t>ZS: Czy jest pan zwolennikiem instalowania wiatraków?</a:t>
            </a:r>
          </a:p>
          <a:p>
            <a:r>
              <a:rPr lang="pl-PL" i="1" dirty="0"/>
              <a:t>MB:  Jestem jak najbardziej za ich instalowaniem. Jednak dobrze byłoby, gdyby instalacje były wykonywane w odpowiednich miejscach, gdzie nie będą nikomu przeszkadzały w codziennym życiu. </a:t>
            </a:r>
          </a:p>
          <a:p>
            <a:r>
              <a:rPr lang="pl-PL" b="1" dirty="0"/>
              <a:t>ZS: Jaką energię możemy uzyskać z wiatraków?</a:t>
            </a:r>
          </a:p>
          <a:p>
            <a:r>
              <a:rPr lang="pl-PL" i="1" dirty="0"/>
              <a:t>MB : Około 2- 2,5 MW. Wyobraźcie sobie jaka to duża moc.</a:t>
            </a:r>
          </a:p>
          <a:p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888" y="3569110"/>
            <a:ext cx="4392246" cy="2925802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9660194" y="457200"/>
            <a:ext cx="2083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Turbiny wiatrowe na terenie Polski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5147187" y="3569110"/>
            <a:ext cx="2073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Farma wiatrowa w Niemczech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15994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35"/>
    </mc:Choice>
    <mc:Fallback>
      <p:transition spd="slow" advTm="22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65495" y="876520"/>
            <a:ext cx="7367326" cy="5207328"/>
          </a:xfrm>
          <a:prstGeom prst="rect">
            <a:avLst/>
          </a:prstGeo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1091381"/>
            <a:ext cx="3932237" cy="4777607"/>
          </a:xfrm>
        </p:spPr>
        <p:txBody>
          <a:bodyPr>
            <a:normAutofit/>
          </a:bodyPr>
          <a:lstStyle/>
          <a:p>
            <a:r>
              <a:rPr lang="pl-PL" b="1" dirty="0"/>
              <a:t>ZS: Jakie pan proponuje formy ogrzewanie przy budowie nowych domów?</a:t>
            </a:r>
          </a:p>
          <a:p>
            <a:r>
              <a:rPr lang="pl-PL" i="1" dirty="0"/>
              <a:t>MB:  To wszystko zależy od miejsca budowy. Jeśli klient nie ma dostępu do kurka gazowego to polecam pompę ciepła. Urządzenia te czerpią energię z gruntu, wody i powietrza. Mokry piasek dobrze przewodzi ciepło i to on daje największy zysk w postaci energii. Standardowe odwierty  pionowe pompy ciepła wykonywane są na głębokość 100 m</a:t>
            </a:r>
            <a:r>
              <a:rPr lang="pl-PL" i="1" dirty="0" smtClean="0"/>
              <a:t>. Przy </a:t>
            </a:r>
            <a:r>
              <a:rPr lang="pl-PL" i="1" dirty="0"/>
              <a:t>głębszych odwiertach  potrzebny jest nadzór Urzędu Górniczego i specjalne pozwolenia. Koszt takich odwiertów wynosi ok. 15 tys. A sama pompa kosztuje ok. 20 tys. </a:t>
            </a:r>
          </a:p>
          <a:p>
            <a:r>
              <a:rPr lang="pl-PL" b="1" dirty="0"/>
              <a:t>ZS:  Jak można dowiedzieć się, ile uzyskamy ciepła z gleby?</a:t>
            </a:r>
          </a:p>
          <a:p>
            <a:r>
              <a:rPr lang="pl-PL" i="1" dirty="0"/>
              <a:t>MB:  Do szukania takich informacji służą mapy hydrogeologiczne Polski.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17405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38"/>
    </mc:Choice>
    <mc:Fallback>
      <p:transition spd="slow" advTm="35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74917" y="346238"/>
            <a:ext cx="6217315" cy="2754362"/>
          </a:xfrm>
          <a:prstGeom prst="rect">
            <a:avLst/>
          </a:prstGeo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811161"/>
            <a:ext cx="3216018" cy="5057827"/>
          </a:xfrm>
        </p:spPr>
        <p:txBody>
          <a:bodyPr>
            <a:normAutofit/>
          </a:bodyPr>
          <a:lstStyle/>
          <a:p>
            <a:r>
              <a:rPr lang="pl-PL" b="1" dirty="0"/>
              <a:t>ZS: A na czym polega działanie rekuperatora? </a:t>
            </a:r>
          </a:p>
          <a:p>
            <a:r>
              <a:rPr lang="pl-PL" i="1" dirty="0"/>
              <a:t>MB: Rekuperator to urządzenie stosowane w systemach wentylacyjnych, które umożliwia odzyskiwanie ciepła z powietrza wywiewanego z budynku. Jest wymiennikiem ciepła .</a:t>
            </a:r>
            <a:r>
              <a:rPr lang="pl-PL" b="1" i="1" dirty="0"/>
              <a:t> </a:t>
            </a:r>
            <a:r>
              <a:rPr lang="pl-PL" i="1" dirty="0"/>
              <a:t>Z pomieszczenia wylatuje zużyte  powietrze o temperaturze około 23</a:t>
            </a:r>
            <a:r>
              <a:rPr lang="pl-PL" i="1" baseline="30000" dirty="0"/>
              <a:t>o</a:t>
            </a:r>
            <a:r>
              <a:rPr lang="pl-PL" i="1" dirty="0"/>
              <a:t>C , które ogrzewa w tym czasie wlatujące świeże powietrze. Ich instalacja jest jeszcze droga, ale późniejsze oszczędności związane z ogrzewaniem pomieszczeń są znaczne i o wiele większy komfort przebywania w tak wentylowanych pomieszczeniach.</a:t>
            </a:r>
          </a:p>
          <a:p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795" y="3218325"/>
            <a:ext cx="5278437" cy="3405443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4689987" y="3340074"/>
            <a:ext cx="2110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Działanie rekuperatora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2493963" y="5868988"/>
            <a:ext cx="3819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Działanie rekuperatora przedstawione na przykładowym schemacie domu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45601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15"/>
    </mc:Choice>
    <mc:Fallback>
      <p:transition spd="slow" advTm="28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rgbClr val="005400"/>
                </a:solidFill>
                <a:latin typeface="Berlin Sans FB Demi" panose="020E0802020502020306" pitchFamily="34" charset="0"/>
              </a:rPr>
              <a:t>Sprawozdanie </a:t>
            </a:r>
            <a:endParaRPr lang="pl-PL" dirty="0">
              <a:solidFill>
                <a:srgbClr val="0054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 smtClean="0"/>
              <a:t>Dnia 23 lutego 2013 od godz. 9:00, grupa uczniów uczestniczących w projekcie OZE wraz z opiekunem oraz prowadzącym, odbyła wycieczkę szlakiem OZE. Do poszczególnych punktów docieraliśmy autobusem. Po odwiedzeniu obiektów wróciliśmy do ZS Nr 2 we Wronkach i przeprowadziliśmy wywiad z </a:t>
            </a:r>
            <a:r>
              <a:rPr lang="pl-PL" b="1" smtClean="0"/>
              <a:t>Mariuszem Baranowskim </a:t>
            </a:r>
            <a:r>
              <a:rPr lang="pl-PL" b="1" dirty="0" smtClean="0"/>
              <a:t>. </a:t>
            </a:r>
            <a:endParaRPr lang="pl-PL" b="1" dirty="0"/>
          </a:p>
        </p:txBody>
      </p:sp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2043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753"/>
    </mc:Choice>
    <mc:Fallback>
      <p:transition spd="slow" advClick="0" advTm="11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311" y="1106129"/>
            <a:ext cx="8124703" cy="4150724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71949" y="707923"/>
            <a:ext cx="3554362" cy="5161065"/>
          </a:xfrm>
        </p:spPr>
        <p:txBody>
          <a:bodyPr>
            <a:normAutofit/>
          </a:bodyPr>
          <a:lstStyle/>
          <a:p>
            <a:r>
              <a:rPr lang="pl-PL" b="1" dirty="0"/>
              <a:t>ZS: Jaka jest przyszłość OZE w Polsce? </a:t>
            </a:r>
          </a:p>
          <a:p>
            <a:r>
              <a:rPr lang="pl-PL" i="1" dirty="0"/>
              <a:t>MB: Chciałbym podkreślić, że prędzej czy później będziemy zmuszeni przestawić się na odnawialne źródła energii. Ich wykorzystanie rośnie, ale dziś pozostają one jeszcze energią przyszłości. Również nowy zawód – technik urządzeń i systemów energetyki odnawialnej, można uznać za zawód przyszłości. W Niemczech 360 tysięcy osób jest już dziś zatrudnionych w sektorze OZE. Mam nadzieję, że absolwenci szkół będą świadomie wybierać swój przyszły zawód, zwracając uwagę na zapotrzebowanie rynku pracy</a:t>
            </a:r>
            <a:r>
              <a:rPr lang="pl-PL" dirty="0"/>
              <a:t>.</a:t>
            </a:r>
          </a:p>
          <a:p>
            <a:r>
              <a:rPr lang="pl-PL" b="1" dirty="0"/>
              <a:t>ZS: My też mamy taką nadzieję. Jeszcze raz dziękujemy za interesujące spotkanie i praktyczne informacje dotyczące odnawialnych źródeł energii.</a:t>
            </a:r>
          </a:p>
          <a:p>
            <a:r>
              <a:rPr lang="pl-PL" i="1" dirty="0"/>
              <a:t>MB: Cieszę się, że mogłem pomóc. Było mi miło być gościem w waszej szkole.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5943600" y="5256853"/>
            <a:ext cx="4247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u="sng" dirty="0" smtClean="0"/>
              <a:t>Uczestnicy wycieczki szlakiem OZE</a:t>
            </a:r>
            <a:endParaRPr lang="pl-PL" b="1" u="sng" dirty="0"/>
          </a:p>
        </p:txBody>
      </p:sp>
    </p:spTree>
    <p:extLst>
      <p:ext uri="{BB962C8B-B14F-4D97-AF65-F5344CB8AC3E}">
        <p14:creationId xmlns:p14="http://schemas.microsoft.com/office/powerpoint/2010/main" val="2814407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94"/>
    </mc:Choice>
    <mc:Fallback>
      <p:transition spd="slow" advTm="38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600" b="1" i="1" dirty="0" smtClean="0"/>
              <a:t>Podsumowanie</a:t>
            </a:r>
            <a:endParaRPr lang="pl-PL" sz="6600" b="1" i="1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838200" y="1744305"/>
            <a:ext cx="10515600" cy="4486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dirty="0" smtClean="0"/>
              <a:t>Wędrując szlakiem OZE poznaliśmy wykorzystanie energii odnawialnej na terenie Miasta i Gminy Wronki. Po wywiadzie z Panem Mariuszem Baranowskim pogłębiliśmy wiedzę na temat turbin wiatrowych, kolektorów słonecznych, pomp ciepła, rekuperatora oraz </a:t>
            </a:r>
            <a:r>
              <a:rPr lang="pl-PL" sz="3600" dirty="0" err="1" smtClean="0"/>
              <a:t>piecy</a:t>
            </a:r>
            <a:r>
              <a:rPr lang="pl-PL" sz="3600" dirty="0" smtClean="0"/>
              <a:t> </a:t>
            </a:r>
            <a:r>
              <a:rPr lang="pl-PL" sz="3600" dirty="0" smtClean="0"/>
              <a:t>na </a:t>
            </a:r>
            <a:r>
              <a:rPr lang="pl-PL" sz="3600" dirty="0" err="1" smtClean="0"/>
              <a:t>pellet</a:t>
            </a:r>
            <a:r>
              <a:rPr lang="pl-PL" sz="3600" dirty="0" smtClean="0"/>
              <a:t>. Zdobyta wiedza z pewnością pomoże nam w dalszym kształceniu się w dziedzinie budownictwa. </a:t>
            </a:r>
            <a:endParaRPr lang="pl-PL" sz="3600" dirty="0"/>
          </a:p>
        </p:txBody>
      </p:sp>
      <p:pic>
        <p:nvPicPr>
          <p:cNvPr id="2" name="Muzyka uspokajająca (Calm melody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33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62"/>
    </mc:Choice>
    <mc:Fallback>
      <p:transition spd="slow" advTm="19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774" y="233898"/>
            <a:ext cx="7896269" cy="5922202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084212" y="6379402"/>
            <a:ext cx="4015391" cy="614408"/>
          </a:xfrm>
        </p:spPr>
        <p:txBody>
          <a:bodyPr/>
          <a:lstStyle/>
          <a:p>
            <a:r>
              <a:rPr lang="pl-PL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Część grupy podczas wyprawy szlakiem OZE</a:t>
            </a:r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00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88"/>
    </mc:Choice>
    <mc:Fallback>
      <p:transition spd="slow" advTm="5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solidFill>
                  <a:srgbClr val="005400"/>
                </a:solidFill>
                <a:latin typeface="Berlin Sans FB Demi" panose="020E0802020502020306" pitchFamily="34" charset="0"/>
              </a:rPr>
              <a:t>Obiekty OZE na terenie miasta Wronki</a:t>
            </a:r>
            <a:endParaRPr lang="pl-PL" b="1" dirty="0">
              <a:solidFill>
                <a:srgbClr val="0054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27" y="1578280"/>
            <a:ext cx="8780746" cy="4897677"/>
          </a:xfrm>
        </p:spPr>
      </p:pic>
      <p:sp>
        <p:nvSpPr>
          <p:cNvPr id="7" name="Strzałka w prawo 6"/>
          <p:cNvSpPr/>
          <p:nvPr/>
        </p:nvSpPr>
        <p:spPr>
          <a:xfrm rot="635877">
            <a:off x="6888525" y="3031882"/>
            <a:ext cx="1768678" cy="492830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100" dirty="0" smtClean="0"/>
              <a:t>Ogrzewanie gazowe z kolektorami słonecznymi</a:t>
            </a:r>
            <a:endParaRPr lang="pl-PL" sz="1100" dirty="0"/>
          </a:p>
        </p:txBody>
      </p:sp>
      <p:sp>
        <p:nvSpPr>
          <p:cNvPr id="8" name="Strzałka w lewo 7"/>
          <p:cNvSpPr/>
          <p:nvPr/>
        </p:nvSpPr>
        <p:spPr>
          <a:xfrm rot="20347515">
            <a:off x="2428819" y="5689305"/>
            <a:ext cx="1628384" cy="513382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dirty="0" smtClean="0"/>
              <a:t>Kolektory słoneczne</a:t>
            </a:r>
            <a:endParaRPr lang="pl-PL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081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51"/>
    </mc:Choice>
    <mc:Fallback>
      <p:transition spd="slow" advTm="8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005400"/>
                </a:solidFill>
                <a:latin typeface="Berlin Sans FB Demi" panose="020E0802020502020306" pitchFamily="34" charset="0"/>
              </a:rPr>
              <a:t>Obiekty OZE na terenie gminy Wronki </a:t>
            </a:r>
            <a:endParaRPr lang="pl-PL" b="1" dirty="0">
              <a:solidFill>
                <a:srgbClr val="0054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731" y="1577954"/>
            <a:ext cx="8505173" cy="4917053"/>
          </a:xfrm>
        </p:spPr>
      </p:pic>
      <p:sp>
        <p:nvSpPr>
          <p:cNvPr id="7" name="Strzałka w prawo 6"/>
          <p:cNvSpPr/>
          <p:nvPr/>
        </p:nvSpPr>
        <p:spPr>
          <a:xfrm rot="1287253">
            <a:off x="5601222" y="1804249"/>
            <a:ext cx="989556" cy="344616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dirty="0" smtClean="0"/>
              <a:t>Pompa ciepła</a:t>
            </a:r>
            <a:endParaRPr lang="pl-PL" sz="1000" dirty="0"/>
          </a:p>
        </p:txBody>
      </p:sp>
      <p:sp>
        <p:nvSpPr>
          <p:cNvPr id="8" name="Strzałka w lewo 7"/>
          <p:cNvSpPr/>
          <p:nvPr/>
        </p:nvSpPr>
        <p:spPr>
          <a:xfrm rot="20031706">
            <a:off x="6939418" y="3757808"/>
            <a:ext cx="1052186" cy="363255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50" dirty="0" smtClean="0"/>
              <a:t>Piec na </a:t>
            </a:r>
            <a:r>
              <a:rPr lang="pl-PL" sz="1050" dirty="0" err="1" smtClean="0"/>
              <a:t>pellet</a:t>
            </a:r>
            <a:endParaRPr lang="pl-PL" sz="105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9365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28"/>
    </mc:Choice>
    <mc:Fallback>
      <p:transition spd="slow" advTm="8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793294" y="1485900"/>
            <a:ext cx="3932237" cy="3811588"/>
          </a:xfrm>
        </p:spPr>
        <p:txBody>
          <a:bodyPr>
            <a:normAutofit/>
          </a:bodyPr>
          <a:lstStyle/>
          <a:p>
            <a:r>
              <a:rPr lang="pl-PL" sz="2000" b="1" dirty="0" smtClean="0"/>
              <a:t>Pierwszym przystankiem na szlaku był budynek należący do Zakładu Przemysłu Ziemniaczanego. Umieszczone zostały na nim kolektory słoneczne, w ilości 6 sztuk. Miały one łączną powierzchnię absorbera 12 m</a:t>
            </a:r>
            <a:r>
              <a:rPr lang="pl-PL" sz="2000" b="1" baseline="30000" dirty="0" smtClean="0"/>
              <a:t>2</a:t>
            </a:r>
            <a:r>
              <a:rPr lang="pl-PL" sz="2000" b="1" dirty="0" smtClean="0"/>
              <a:t>. Kolektory łączyły się z 300 litrowym zbiornikiem na wodę. Obiekt ten znajdował się 300 metrów od budynku szkoły, który był początkiem szlaku. </a:t>
            </a:r>
            <a:endParaRPr lang="pl-PL" sz="2000" b="1" dirty="0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39043" y="914400"/>
            <a:ext cx="7083757" cy="4954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7183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24"/>
    </mc:Choice>
    <mc:Fallback>
      <p:transition spd="slow" advTm="19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406" y="194860"/>
            <a:ext cx="8141918" cy="601249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805906" y="6371161"/>
            <a:ext cx="6149735" cy="595530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Zbiornik na wodę połączony z kolektorami słonecznymi </a:t>
            </a:r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345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69"/>
    </mc:Choice>
    <mc:Fallback>
      <p:transition spd="slow" advTm="8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50085" y="1257300"/>
            <a:ext cx="6887037" cy="4096010"/>
          </a:xfrm>
          <a:prstGeom prst="rect">
            <a:avLst/>
          </a:prstGeo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762296" y="1399511"/>
            <a:ext cx="3932237" cy="3811588"/>
          </a:xfrm>
        </p:spPr>
        <p:txBody>
          <a:bodyPr>
            <a:noAutofit/>
          </a:bodyPr>
          <a:lstStyle/>
          <a:p>
            <a:r>
              <a:rPr lang="pl-PL" sz="2000" b="1" dirty="0" smtClean="0"/>
              <a:t>Kolejnym obiektem na szlaku był dom na Stróżkach. W domu tym zainstalowano piec na </a:t>
            </a:r>
            <a:r>
              <a:rPr lang="pl-PL" sz="2000" b="1" dirty="0" err="1" smtClean="0"/>
              <a:t>pellet</a:t>
            </a:r>
            <a:r>
              <a:rPr lang="pl-PL" sz="2000" b="1" dirty="0" smtClean="0"/>
              <a:t>. Poznaliśmy sposób działania tego rodzaju instalacji. </a:t>
            </a:r>
            <a:r>
              <a:rPr lang="pl-PL" sz="2000" b="1" dirty="0" err="1" smtClean="0"/>
              <a:t>Zopoznaliśmy</a:t>
            </a:r>
            <a:r>
              <a:rPr lang="pl-PL" sz="2000" b="1" dirty="0" smtClean="0"/>
              <a:t> się z tygodniowym zapotrzebowaniem na </a:t>
            </a:r>
            <a:r>
              <a:rPr lang="pl-PL" sz="2000" b="1" dirty="0" err="1" smtClean="0"/>
              <a:t>pellet</a:t>
            </a:r>
            <a:r>
              <a:rPr lang="pl-PL" sz="2000" b="1" dirty="0" smtClean="0"/>
              <a:t>. Dowiedzieliśmy się o tym, że bardziej wydajny jest </a:t>
            </a:r>
            <a:r>
              <a:rPr lang="pl-PL" sz="2000" b="1" dirty="0" err="1" smtClean="0"/>
              <a:t>pellet</a:t>
            </a:r>
            <a:r>
              <a:rPr lang="pl-PL" sz="2000" b="1" dirty="0" smtClean="0"/>
              <a:t> powstający ze sprasowanych trocin drzew liściastych. W domu tym został zainstalowany piec o mocy 15 </a:t>
            </a:r>
            <a:r>
              <a:rPr lang="pl-PL" sz="2000" b="1" dirty="0" err="1" smtClean="0"/>
              <a:t>kW.</a:t>
            </a:r>
            <a:r>
              <a:rPr lang="pl-PL" sz="2000" b="1" dirty="0" smtClean="0"/>
              <a:t> Dom ten jest usytuowany 4,4 km od poprzedniego obiektu. Trasa ta zajęła nam 10 minut.  </a:t>
            </a:r>
            <a:endParaRPr lang="pl-PL" sz="2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0737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91"/>
    </mc:Choice>
    <mc:Fallback>
      <p:transition spd="slow" advTm="19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07" y="373487"/>
            <a:ext cx="7918490" cy="5792077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673140" y="6278058"/>
            <a:ext cx="4968584" cy="663458"/>
          </a:xfrm>
        </p:spPr>
        <p:txBody>
          <a:bodyPr/>
          <a:lstStyle/>
          <a:p>
            <a:r>
              <a:rPr lang="pl-PL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Piec na </a:t>
            </a:r>
            <a:r>
              <a:rPr lang="pl-PL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pellet</a:t>
            </a:r>
            <a:r>
              <a:rPr lang="pl-PL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z 300 litrowym zbiornikiem na wodę</a:t>
            </a:r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675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57"/>
    </mc:Choice>
    <mc:Fallback>
      <p:transition spd="slow" advTm="8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.1|1.7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8|1.8|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992</Words>
  <Application>Microsoft Office PowerPoint</Application>
  <PresentationFormat>Panoramiczny</PresentationFormat>
  <Paragraphs>46</Paragraphs>
  <Slides>21</Slides>
  <Notes>0</Notes>
  <HiddenSlides>0</HiddenSlides>
  <MMClips>4</MMClips>
  <ScaleCrop>false</ScaleCrop>
  <HeadingPairs>
    <vt:vector size="8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  <vt:variant>
        <vt:lpstr>Pokazy niestandardowe</vt:lpstr>
      </vt:variant>
      <vt:variant>
        <vt:i4>2</vt:i4>
      </vt:variant>
    </vt:vector>
  </HeadingPairs>
  <TitlesOfParts>
    <vt:vector size="28" baseType="lpstr">
      <vt:lpstr>Arial</vt:lpstr>
      <vt:lpstr>Berlin Sans FB Demi</vt:lpstr>
      <vt:lpstr>Calibri</vt:lpstr>
      <vt:lpstr>Calibri Light</vt:lpstr>
      <vt:lpstr>Motyw pakietu Office</vt:lpstr>
      <vt:lpstr>OZE wokół Nas</vt:lpstr>
      <vt:lpstr>Sprawozdanie </vt:lpstr>
      <vt:lpstr>Prezentacja programu PowerPoint</vt:lpstr>
      <vt:lpstr>Obiekty OZE na terenie miasta Wronki</vt:lpstr>
      <vt:lpstr>Obiekty OZE na terenie gminy Wronki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                                                                                              „OZE wokół nas” – wywiad uczniów Zespołu Szkół Nr 2 im. Stanisława Konarskiego we Wronkach z panem Mariuszem Baranowskim – właścicielem firmy Weiser Technika Grzewcza </vt:lpstr>
      <vt:lpstr>Prezentacja programu PowerPoint</vt:lpstr>
      <vt:lpstr>Prezentacja programu PowerPoint</vt:lpstr>
      <vt:lpstr>Prezentacja programu PowerPoint</vt:lpstr>
      <vt:lpstr>Prezentacja programu PowerPoint</vt:lpstr>
      <vt:lpstr>Podsumowanie</vt:lpstr>
      <vt:lpstr>Pokaz niestandardowy 1</vt:lpstr>
      <vt:lpstr>Pokaz niestandardowy 2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Se7en-19.02.13</dc:creator>
  <cp:lastModifiedBy>Se7en-19.02.13</cp:lastModifiedBy>
  <cp:revision>40</cp:revision>
  <dcterms:created xsi:type="dcterms:W3CDTF">2013-02-28T15:30:53Z</dcterms:created>
  <dcterms:modified xsi:type="dcterms:W3CDTF">2013-03-20T20:19:29Z</dcterms:modified>
</cp:coreProperties>
</file>